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9" r:id="rId4"/>
    <p:sldId id="263" r:id="rId5"/>
    <p:sldId id="260" r:id="rId6"/>
    <p:sldId id="261" r:id="rId7"/>
    <p:sldId id="262" r:id="rId8"/>
    <p:sldId id="264" r:id="rId9"/>
  </p:sldIdLst>
  <p:sldSz cx="9144000" cy="6858000" type="screen4x3"/>
  <p:notesSz cx="68087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8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ru-RU" sz="6000" b="0" strike="noStrike" spc="-1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lang="ru-RU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0E5F02AE-8CDD-44A6-8E04-D3A60644C442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4/16/2024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A3A4AC53-2054-42ED-AB3E-3535115011E4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47DBF7C4-585E-41CB-8310-6DD5D299FC9F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4/16/2024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14CB98B8-7EDE-47F0-8266-DA1A770A9125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текста заголовка щёлкните мышью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esh.edu.r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Рисунок 4"/>
          <p:cNvPicPr/>
          <p:nvPr/>
        </p:nvPicPr>
        <p:blipFill>
          <a:blip r:embed="rId2"/>
          <a:stretch/>
        </p:blipFill>
        <p:spPr>
          <a:xfrm>
            <a:off x="2160" y="0"/>
            <a:ext cx="9139680" cy="6857640"/>
          </a:xfrm>
          <a:prstGeom prst="rect">
            <a:avLst/>
          </a:prstGeom>
          <a:ln>
            <a:noFill/>
          </a:ln>
        </p:spPr>
      </p:pic>
      <p:sp>
        <p:nvSpPr>
          <p:cNvPr id="83" name="CustomShape 1"/>
          <p:cNvSpPr/>
          <p:nvPr/>
        </p:nvSpPr>
        <p:spPr>
          <a:xfrm>
            <a:off x="3422967" y="1892466"/>
            <a:ext cx="474408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600" b="1" spc="-1" dirty="0">
                <a:solidFill>
                  <a:srgbClr val="000000"/>
                </a:solidFill>
                <a:latin typeface="Calibri"/>
              </a:rPr>
              <a:t>Организация и проведение</a:t>
            </a:r>
          </a:p>
          <a:p>
            <a:pPr algn="ctr">
              <a:lnSpc>
                <a:spcPct val="100000"/>
              </a:lnSpc>
            </a:pPr>
            <a:r>
              <a:rPr lang="ru-RU" sz="3600" b="1" spc="-1" dirty="0">
                <a:solidFill>
                  <a:srgbClr val="000000"/>
                </a:solidFill>
                <a:latin typeface="Calibri"/>
              </a:rPr>
              <a:t> практических занятий</a:t>
            </a:r>
          </a:p>
          <a:p>
            <a:pPr algn="ctr">
              <a:lnSpc>
                <a:spcPct val="100000"/>
              </a:lnSpc>
            </a:pPr>
            <a:r>
              <a:rPr lang="ru-RU" sz="3600" b="1" spc="-1" dirty="0">
                <a:solidFill>
                  <a:srgbClr val="000000"/>
                </a:solidFill>
                <a:latin typeface="Calibri"/>
              </a:rPr>
              <a:t> по математике</a:t>
            </a:r>
            <a:endParaRPr lang="en-US" sz="3600" b="0" strike="noStrike" spc="-1" dirty="0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F75371-F7C3-45CE-95F8-8F462254594A}"/>
              </a:ext>
            </a:extLst>
          </p:cNvPr>
          <p:cNvSpPr txBox="1"/>
          <p:nvPr/>
        </p:nvSpPr>
        <p:spPr>
          <a:xfrm>
            <a:off x="3076025" y="397163"/>
            <a:ext cx="5437964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/>
              <a:t>Государственное автономное профессиональное образовательное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/>
              <a:t>учреждение Свердловской области  «Талицкий лесотехнический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/>
              <a:t>колледж им. Н.И. Кузнецова»</a:t>
            </a:r>
          </a:p>
          <a:p>
            <a:endParaRPr lang="ru-RU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EF6FB4-8111-4BB6-9AD0-2687ECEE47EA}"/>
              </a:ext>
            </a:extLst>
          </p:cNvPr>
          <p:cNvSpPr txBox="1"/>
          <p:nvPr/>
        </p:nvSpPr>
        <p:spPr>
          <a:xfrm>
            <a:off x="4932218" y="4627418"/>
            <a:ext cx="3777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/>
              <a:t>Преподаватель математики Осмоловская А.Ю.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Рисунок 3"/>
          <p:cNvPicPr/>
          <p:nvPr/>
        </p:nvPicPr>
        <p:blipFill>
          <a:blip r:embed="rId2"/>
          <a:stretch/>
        </p:blipFill>
        <p:spPr>
          <a:xfrm>
            <a:off x="0" y="360"/>
            <a:ext cx="9139680" cy="6857640"/>
          </a:xfrm>
          <a:prstGeom prst="rect">
            <a:avLst/>
          </a:prstGeom>
          <a:ln>
            <a:noFill/>
          </a:ln>
        </p:spPr>
      </p:pic>
      <p:grpSp>
        <p:nvGrpSpPr>
          <p:cNvPr id="4" name="Organization Chart 14">
            <a:extLst>
              <a:ext uri="{FF2B5EF4-FFF2-40B4-BE49-F238E27FC236}">
                <a16:creationId xmlns:a16="http://schemas.microsoft.com/office/drawing/2014/main" id="{BE70FCD8-A273-47EF-992D-B02828A0C2F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301073" y="472209"/>
            <a:ext cx="6259392" cy="4219502"/>
            <a:chOff x="1354" y="1259"/>
            <a:chExt cx="2706" cy="686"/>
          </a:xfrm>
        </p:grpSpPr>
        <p:cxnSp>
          <p:nvCxnSpPr>
            <p:cNvPr id="5" name="_s1028">
              <a:extLst>
                <a:ext uri="{FF2B5EF4-FFF2-40B4-BE49-F238E27FC236}">
                  <a16:creationId xmlns:a16="http://schemas.microsoft.com/office/drawing/2014/main" id="{91165DA8-DA98-405B-B4E9-CE7945FF534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V="1">
              <a:off x="3127" y="1092"/>
              <a:ext cx="195" cy="98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_s1029">
              <a:extLst>
                <a:ext uri="{FF2B5EF4-FFF2-40B4-BE49-F238E27FC236}">
                  <a16:creationId xmlns:a16="http://schemas.microsoft.com/office/drawing/2014/main" id="{EE89C65C-5A7F-478E-B24B-8A1FDD414AE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732" y="1474"/>
              <a:ext cx="0" cy="203"/>
            </a:xfrm>
            <a:prstGeom prst="straightConnector1">
              <a:avLst/>
            </a:prstGeom>
            <a:noFill/>
            <a:ln w="28575">
              <a:solidFill>
                <a:srgbClr val="54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_s1030">
              <a:extLst>
                <a:ext uri="{FF2B5EF4-FFF2-40B4-BE49-F238E27FC236}">
                  <a16:creationId xmlns:a16="http://schemas.microsoft.com/office/drawing/2014/main" id="{FB765C27-CDCE-4971-9C60-97E54FAC79C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2108" y="1078"/>
              <a:ext cx="239" cy="1012"/>
            </a:xfrm>
            <a:prstGeom prst="bentConnector3">
              <a:avLst>
                <a:gd name="adj1" fmla="val 49227"/>
              </a:avLst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_s1031">
              <a:extLst>
                <a:ext uri="{FF2B5EF4-FFF2-40B4-BE49-F238E27FC236}">
                  <a16:creationId xmlns:a16="http://schemas.microsoft.com/office/drawing/2014/main" id="{13EDD1AA-3093-4E70-8F97-CF97A1AFB0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6" y="1259"/>
              <a:ext cx="1012" cy="23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9F67F"/>
                </a:gs>
                <a:gs pos="100000">
                  <a:srgbClr val="FFCC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  <a:effectLst>
              <a:outerShdw blurRad="50800" dist="50800" dir="5400000" sx="105000" sy="105000" algn="ctr" rotWithShape="0">
                <a:schemeClr val="tx2">
                  <a:lumMod val="90000"/>
                  <a:alpha val="98000"/>
                </a:schemeClr>
              </a:outerShdw>
            </a:effectLst>
          </p:spPr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ru-RU" altLang="ru-RU" sz="1600" dirty="0">
                  <a:solidFill>
                    <a:srgbClr val="000000"/>
                  </a:solidFill>
                  <a:latin typeface="Arial Black" panose="020B0A04020102020204" pitchFamily="34" charset="0"/>
                </a:rPr>
                <a:t>Задачи </a:t>
              </a:r>
            </a:p>
            <a:p>
              <a:pPr algn="ctr" eaLnBrk="1" hangingPunct="1">
                <a:defRPr/>
              </a:pPr>
              <a:r>
                <a:rPr lang="ru-RU" altLang="ru-RU" sz="1600" dirty="0">
                  <a:solidFill>
                    <a:srgbClr val="000000"/>
                  </a:solidFill>
                  <a:latin typeface="Arial Black" panose="020B0A04020102020204" pitchFamily="34" charset="0"/>
                </a:rPr>
                <a:t>учебной</a:t>
              </a:r>
            </a:p>
            <a:p>
              <a:pPr algn="ctr" eaLnBrk="1" hangingPunct="1">
                <a:defRPr/>
              </a:pPr>
              <a:r>
                <a:rPr lang="ru-RU" altLang="ru-RU" sz="1600" dirty="0">
                  <a:solidFill>
                    <a:srgbClr val="000000"/>
                  </a:solidFill>
                  <a:latin typeface="Arial Black" panose="020B0A04020102020204" pitchFamily="34" charset="0"/>
                </a:rPr>
                <a:t> дисциплины</a:t>
              </a:r>
            </a:p>
            <a:p>
              <a:pPr algn="ctr" eaLnBrk="1" hangingPunct="1">
                <a:defRPr/>
              </a:pPr>
              <a:r>
                <a:rPr lang="ru-RU" altLang="ru-RU" sz="1600" dirty="0">
                  <a:solidFill>
                    <a:srgbClr val="000000"/>
                  </a:solidFill>
                  <a:latin typeface="Arial Black" panose="020B0A04020102020204" pitchFamily="34" charset="0"/>
                </a:rPr>
                <a:t> «Математика» </a:t>
              </a:r>
            </a:p>
            <a:p>
              <a:pPr algn="ctr" eaLnBrk="1" hangingPunct="1">
                <a:defRPr/>
              </a:pPr>
              <a:r>
                <a:rPr lang="ru-RU" altLang="ru-RU" sz="1600" dirty="0">
                  <a:solidFill>
                    <a:srgbClr val="000000"/>
                  </a:solidFill>
                  <a:latin typeface="Arial Black" panose="020B0A04020102020204" pitchFamily="34" charset="0"/>
                </a:rPr>
                <a:t>в ОУ СПО</a:t>
              </a:r>
            </a:p>
          </p:txBody>
        </p:sp>
        <p:sp>
          <p:nvSpPr>
            <p:cNvPr id="10" name="_s1032">
              <a:extLst>
                <a:ext uri="{FF2B5EF4-FFF2-40B4-BE49-F238E27FC236}">
                  <a16:creationId xmlns:a16="http://schemas.microsoft.com/office/drawing/2014/main" id="{846D3362-4E93-4630-9C0C-7ECA72B820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" y="1661"/>
              <a:ext cx="778" cy="28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200" dirty="0">
                  <a:solidFill>
                    <a:srgbClr val="000000"/>
                  </a:solidFill>
                  <a:latin typeface="Arial Black" panose="020B0A04020102020204" pitchFamily="34" charset="0"/>
                </a:rPr>
                <a:t>Обеспечение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200" dirty="0">
                  <a:solidFill>
                    <a:srgbClr val="000000"/>
                  </a:solidFill>
                  <a:latin typeface="Arial Black" panose="020B0A04020102020204" pitchFamily="34" charset="0"/>
                </a:rPr>
                <a:t>будущих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200" dirty="0">
                  <a:solidFill>
                    <a:srgbClr val="000000"/>
                  </a:solidFill>
                  <a:latin typeface="Arial Black" panose="020B0A04020102020204" pitchFamily="34" charset="0"/>
                </a:rPr>
                <a:t>специалистов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200" dirty="0">
                  <a:solidFill>
                    <a:srgbClr val="000000"/>
                  </a:solidFill>
                  <a:latin typeface="Arial Black" panose="020B0A04020102020204" pitchFamily="34" charset="0"/>
                </a:rPr>
                <a:t>необходимым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200" dirty="0">
                  <a:solidFill>
                    <a:srgbClr val="000000"/>
                  </a:solidFill>
                  <a:latin typeface="Arial Black" panose="020B0A04020102020204" pitchFamily="34" charset="0"/>
                </a:rPr>
                <a:t>научным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200" dirty="0">
                  <a:solidFill>
                    <a:srgbClr val="000000"/>
                  </a:solidFill>
                  <a:latin typeface="Arial Black" panose="020B0A04020102020204" pitchFamily="34" charset="0"/>
                </a:rPr>
                <a:t>материалом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200" dirty="0">
                  <a:latin typeface="Arial Black" panose="020B0A04020102020204" pitchFamily="34" charset="0"/>
                </a:rPr>
                <a:t>(лекционные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200" dirty="0">
                  <a:latin typeface="Arial Black" panose="020B0A04020102020204" pitchFamily="34" charset="0"/>
                </a:rPr>
                <a:t>занятия)</a:t>
              </a:r>
            </a:p>
          </p:txBody>
        </p:sp>
        <p:sp>
          <p:nvSpPr>
            <p:cNvPr id="11" name="_s1033">
              <a:extLst>
                <a:ext uri="{FF2B5EF4-FFF2-40B4-BE49-F238E27FC236}">
                  <a16:creationId xmlns:a16="http://schemas.microsoft.com/office/drawing/2014/main" id="{6AE395AD-CD7F-4CFF-A6D0-FDB6D5580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2" y="1660"/>
              <a:ext cx="778" cy="28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200" dirty="0">
                  <a:solidFill>
                    <a:srgbClr val="000000"/>
                  </a:solidFill>
                  <a:latin typeface="Arial Black" panose="020B0A04020102020204" pitchFamily="34" charset="0"/>
                </a:rPr>
                <a:t>Демонстрация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200" dirty="0">
                  <a:solidFill>
                    <a:srgbClr val="000000"/>
                  </a:solidFill>
                  <a:latin typeface="Arial Black" panose="020B0A04020102020204" pitchFamily="34" charset="0"/>
                </a:rPr>
                <a:t>прикладного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200" dirty="0">
                  <a:solidFill>
                    <a:srgbClr val="000000"/>
                  </a:solidFill>
                  <a:latin typeface="Arial Black" panose="020B0A04020102020204" pitchFamily="34" charset="0"/>
                </a:rPr>
                <a:t>характера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200" dirty="0">
                  <a:solidFill>
                    <a:srgbClr val="000000"/>
                  </a:solidFill>
                  <a:latin typeface="Arial Black" panose="020B0A04020102020204" pitchFamily="34" charset="0"/>
                </a:rPr>
                <a:t>математики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200" dirty="0">
                  <a:solidFill>
                    <a:srgbClr val="000000"/>
                  </a:solidFill>
                  <a:latin typeface="Arial Black" panose="020B0A04020102020204" pitchFamily="34" charset="0"/>
                </a:rPr>
                <a:t>(практические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200" dirty="0">
                  <a:solidFill>
                    <a:srgbClr val="000000"/>
                  </a:solidFill>
                  <a:latin typeface="Arial Black" panose="020B0A04020102020204" pitchFamily="34" charset="0"/>
                </a:rPr>
                <a:t>занятия)</a:t>
              </a:r>
            </a:p>
          </p:txBody>
        </p:sp>
        <p:sp>
          <p:nvSpPr>
            <p:cNvPr id="12" name="_s1034">
              <a:extLst>
                <a:ext uri="{FF2B5EF4-FFF2-40B4-BE49-F238E27FC236}">
                  <a16:creationId xmlns:a16="http://schemas.microsoft.com/office/drawing/2014/main" id="{3A746F68-DF15-4558-B915-3E4412701F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2" y="1660"/>
              <a:ext cx="778" cy="28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200" dirty="0">
                  <a:solidFill>
                    <a:srgbClr val="000000"/>
                  </a:solidFill>
                  <a:latin typeface="Arial Black" panose="020B0A04020102020204" pitchFamily="34" charset="0"/>
                </a:rPr>
                <a:t>Развитие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200" dirty="0">
                  <a:solidFill>
                    <a:srgbClr val="000000"/>
                  </a:solidFill>
                  <a:latin typeface="Arial Black" panose="020B0A04020102020204" pitchFamily="34" charset="0"/>
                </a:rPr>
                <a:t>у студентов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200" dirty="0">
                  <a:solidFill>
                    <a:srgbClr val="000000"/>
                  </a:solidFill>
                  <a:latin typeface="Arial Black" panose="020B0A04020102020204" pitchFamily="34" charset="0"/>
                </a:rPr>
                <a:t>интереса 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200" dirty="0">
                  <a:solidFill>
                    <a:srgbClr val="000000"/>
                  </a:solidFill>
                  <a:latin typeface="Arial Black" panose="020B0A04020102020204" pitchFamily="34" charset="0"/>
                </a:rPr>
                <a:t>к математике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200" dirty="0">
                  <a:latin typeface="Arial Black" panose="020B0A04020102020204" pitchFamily="34" charset="0"/>
                </a:rPr>
                <a:t>(лекционные  и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200" dirty="0">
                  <a:solidFill>
                    <a:srgbClr val="000000"/>
                  </a:solidFill>
                  <a:latin typeface="Arial Black" panose="020B0A04020102020204" pitchFamily="34" charset="0"/>
                </a:rPr>
                <a:t>практические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200" dirty="0">
                  <a:latin typeface="Arial Black" panose="020B0A04020102020204" pitchFamily="34" charset="0"/>
                </a:rPr>
                <a:t>занятия)</a:t>
              </a:r>
              <a:endParaRPr lang="ru-RU" altLang="ru-RU" sz="1200" dirty="0">
                <a:solidFill>
                  <a:srgbClr val="000000"/>
                </a:solidFill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669307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Рисунок 3"/>
          <p:cNvPicPr/>
          <p:nvPr/>
        </p:nvPicPr>
        <p:blipFill>
          <a:blip r:embed="rId2"/>
          <a:stretch/>
        </p:blipFill>
        <p:spPr>
          <a:xfrm>
            <a:off x="0" y="360"/>
            <a:ext cx="9139680" cy="6857640"/>
          </a:xfrm>
          <a:prstGeom prst="rect">
            <a:avLst/>
          </a:prstGeom>
          <a:ln>
            <a:noFill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3AB2AB9-5ED8-4CC3-B7F6-ADD3EAE3430D}"/>
              </a:ext>
            </a:extLst>
          </p:cNvPr>
          <p:cNvSpPr txBox="1"/>
          <p:nvPr/>
        </p:nvSpPr>
        <p:spPr>
          <a:xfrm>
            <a:off x="1126836" y="831273"/>
            <a:ext cx="7204364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«Вообще понятно то, что может быть иначе выражено»</a:t>
            </a:r>
          </a:p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</a:t>
            </a:r>
          </a:p>
          <a:p>
            <a:pPr marL="0" indent="0" algn="r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А.А. Леонтьев,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психолингвист, филолог</a:t>
            </a:r>
          </a:p>
        </p:txBody>
      </p:sp>
    </p:spTree>
    <p:extLst>
      <p:ext uri="{BB962C8B-B14F-4D97-AF65-F5344CB8AC3E}">
        <p14:creationId xmlns:p14="http://schemas.microsoft.com/office/powerpoint/2010/main" val="308776630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Рисунок 3"/>
          <p:cNvPicPr/>
          <p:nvPr/>
        </p:nvPicPr>
        <p:blipFill>
          <a:blip r:embed="rId2"/>
          <a:stretch/>
        </p:blipFill>
        <p:spPr>
          <a:xfrm>
            <a:off x="0" y="360"/>
            <a:ext cx="9139680" cy="6857640"/>
          </a:xfrm>
          <a:prstGeom prst="rect">
            <a:avLst/>
          </a:prstGeom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1EC201A-6AA2-42C0-A78E-DAE6A06BAFAB}"/>
              </a:ext>
            </a:extLst>
          </p:cNvPr>
          <p:cNvSpPr txBox="1"/>
          <p:nvPr/>
        </p:nvSpPr>
        <p:spPr>
          <a:xfrm>
            <a:off x="360218" y="341745"/>
            <a:ext cx="870989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Реализация</a:t>
            </a:r>
            <a:r>
              <a:rPr lang="ru-RU" altLang="ru-RU" sz="1800" dirty="0">
                <a:solidFill>
                  <a:srgbClr val="000000"/>
                </a:solidFill>
                <a:latin typeface="Arial Black" panose="020B0A04020102020204" pitchFamily="34" charset="0"/>
              </a:rPr>
              <a:t>  прикладного характера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  <a:latin typeface="Arial Black" panose="020B0A04020102020204" pitchFamily="34" charset="0"/>
              </a:rPr>
              <a:t>математики: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buFontTx/>
              <a:buChar char="-"/>
            </a:pPr>
            <a:r>
              <a:rPr lang="ru-RU" dirty="0"/>
              <a:t>Показать в  каких сферах деятельности применяется математика; </a:t>
            </a:r>
          </a:p>
          <a:p>
            <a:pPr marL="285750" indent="-285750" eaLnBrk="1" hangingPunct="1">
              <a:spcBef>
                <a:spcPct val="0"/>
              </a:spcBef>
              <a:buFontTx/>
              <a:buChar char="-"/>
            </a:pPr>
            <a:r>
              <a:rPr lang="ru-RU" dirty="0"/>
              <a:t>Показать использование математических методов в других науках, технике,   </a:t>
            </a:r>
          </a:p>
          <a:p>
            <a:pPr eaLnBrk="1" hangingPunct="1">
              <a:spcBef>
                <a:spcPct val="0"/>
              </a:spcBef>
            </a:pPr>
            <a:r>
              <a:rPr lang="ru-RU" dirty="0"/>
              <a:t>     производстве, быту; </a:t>
            </a:r>
          </a:p>
          <a:p>
            <a:pPr marL="285750" indent="-285750" eaLnBrk="1" hangingPunct="1">
              <a:spcBef>
                <a:spcPct val="0"/>
              </a:spcBef>
              <a:buFontTx/>
              <a:buChar char="-"/>
            </a:pPr>
            <a:r>
              <a:rPr lang="ru-RU" dirty="0"/>
              <a:t>Научить применять математический аппарат к описанию и исследованию различных объектов, явлений и отношений;</a:t>
            </a:r>
          </a:p>
          <a:p>
            <a:pPr marL="285750" indent="-285750" eaLnBrk="1" hangingPunct="1">
              <a:spcBef>
                <a:spcPct val="0"/>
              </a:spcBef>
              <a:buFontTx/>
              <a:buChar char="-"/>
            </a:pPr>
            <a:r>
              <a:rPr lang="ru-RU" dirty="0"/>
              <a:t>Научить иллюстрировать математические понятия, теории, методы,  </a:t>
            </a:r>
          </a:p>
          <a:p>
            <a:pPr eaLnBrk="1" hangingPunct="1">
              <a:spcBef>
                <a:spcPct val="0"/>
              </a:spcBef>
            </a:pPr>
            <a:r>
              <a:rPr lang="ru-RU" dirty="0"/>
              <a:t>     свойства примерами из реальной действительности, интерпретировать    </a:t>
            </a:r>
          </a:p>
          <a:p>
            <a:pPr eaLnBrk="1" hangingPunct="1">
              <a:spcBef>
                <a:spcPct val="0"/>
              </a:spcBef>
            </a:pPr>
            <a:r>
              <a:rPr lang="ru-RU" dirty="0"/>
              <a:t>     математические задачи в терминах другой науки; </a:t>
            </a:r>
          </a:p>
          <a:p>
            <a:pPr marL="285750" indent="-285750" eaLnBrk="1" hangingPunct="1">
              <a:spcBef>
                <a:spcPct val="0"/>
              </a:spcBef>
              <a:buFontTx/>
              <a:buChar char="-"/>
            </a:pPr>
            <a:r>
              <a:rPr lang="ru-RU" dirty="0"/>
              <a:t>Показать целесообразность получения качественного математического </a:t>
            </a:r>
          </a:p>
          <a:p>
            <a:pPr marL="285750" indent="-285750" eaLnBrk="1" hangingPunct="1">
              <a:spcBef>
                <a:spcPct val="0"/>
              </a:spcBef>
              <a:buFontTx/>
              <a:buChar char="-"/>
            </a:pPr>
            <a:r>
              <a:rPr lang="ru-RU" dirty="0"/>
              <a:t>образования. </a:t>
            </a:r>
            <a:endParaRPr lang="ru-RU" altLang="ru-RU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57911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Рисунок 3"/>
          <p:cNvPicPr/>
          <p:nvPr/>
        </p:nvPicPr>
        <p:blipFill>
          <a:blip r:embed="rId2"/>
          <a:stretch/>
        </p:blipFill>
        <p:spPr>
          <a:xfrm>
            <a:off x="0" y="360"/>
            <a:ext cx="9139680" cy="6857640"/>
          </a:xfrm>
          <a:prstGeom prst="rect">
            <a:avLst/>
          </a:prstGeom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1EC201A-6AA2-42C0-A78E-DAE6A06BAFAB}"/>
              </a:ext>
            </a:extLst>
          </p:cNvPr>
          <p:cNvSpPr txBox="1"/>
          <p:nvPr/>
        </p:nvSpPr>
        <p:spPr>
          <a:xfrm>
            <a:off x="360218" y="341745"/>
            <a:ext cx="870989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Средства реализации</a:t>
            </a:r>
            <a:r>
              <a:rPr lang="ru-RU" altLang="ru-RU" sz="1800" dirty="0">
                <a:solidFill>
                  <a:srgbClr val="000000"/>
                </a:solidFill>
                <a:latin typeface="Arial Black" panose="020B0A04020102020204" pitchFamily="34" charset="0"/>
              </a:rPr>
              <a:t>  прикладного характера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  <a:latin typeface="Arial Black" panose="020B0A04020102020204" pitchFamily="34" charset="0"/>
              </a:rPr>
              <a:t>математики: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buFontTx/>
              <a:buChar char="-"/>
            </a:pPr>
            <a:r>
              <a:rPr lang="ru-RU" sz="2400" dirty="0"/>
              <a:t>Использование  межпредметных связей;</a:t>
            </a:r>
          </a:p>
          <a:p>
            <a:pPr marL="285750" indent="-285750" eaLnBrk="1" hangingPunct="1">
              <a:spcBef>
                <a:spcPct val="0"/>
              </a:spcBef>
              <a:buFontTx/>
              <a:buChar char="-"/>
            </a:pPr>
            <a:r>
              <a:rPr lang="ru-RU" sz="2400" dirty="0"/>
              <a:t>Выполнение практических заданий и лабораторных работ; </a:t>
            </a:r>
          </a:p>
          <a:p>
            <a:pPr marL="285750" indent="-285750" eaLnBrk="1" hangingPunct="1">
              <a:spcBef>
                <a:spcPct val="0"/>
              </a:spcBef>
              <a:buFontTx/>
              <a:buChar char="-"/>
            </a:pPr>
            <a:r>
              <a:rPr lang="ru-RU" sz="2400" dirty="0"/>
              <a:t>Подготовка  обучающимися докладов, сообщений о возможностях математики в различных областях профессиональной деятельности; </a:t>
            </a:r>
          </a:p>
          <a:p>
            <a:pPr marL="285750" indent="-285750" eaLnBrk="1" hangingPunct="1">
              <a:spcBef>
                <a:spcPct val="0"/>
              </a:spcBef>
              <a:buFontTx/>
              <a:buChar char="-"/>
            </a:pPr>
            <a:r>
              <a:rPr lang="ru-RU" sz="2400" dirty="0"/>
              <a:t>Использование  в процессе обучения практико-</a:t>
            </a:r>
          </a:p>
          <a:p>
            <a:pPr eaLnBrk="1" hangingPunct="1">
              <a:spcBef>
                <a:spcPct val="0"/>
              </a:spcBef>
            </a:pPr>
            <a:r>
              <a:rPr lang="ru-RU" sz="2400" dirty="0"/>
              <a:t>   ориентированных задач. </a:t>
            </a: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endParaRPr lang="ru-RU" altLang="ru-RU" sz="2400" dirty="0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53642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Рисунок 3"/>
          <p:cNvPicPr/>
          <p:nvPr/>
        </p:nvPicPr>
        <p:blipFill>
          <a:blip r:embed="rId2"/>
          <a:stretch/>
        </p:blipFill>
        <p:spPr>
          <a:xfrm>
            <a:off x="0" y="360"/>
            <a:ext cx="9139680" cy="6857640"/>
          </a:xfrm>
          <a:prstGeom prst="rect">
            <a:avLst/>
          </a:prstGeom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1EC201A-6AA2-42C0-A78E-DAE6A06BAFAB}"/>
              </a:ext>
            </a:extLst>
          </p:cNvPr>
          <p:cNvSpPr txBox="1"/>
          <p:nvPr/>
        </p:nvSpPr>
        <p:spPr>
          <a:xfrm>
            <a:off x="360218" y="341745"/>
            <a:ext cx="8709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>
                <a:solidFill>
                  <a:srgbClr val="000000"/>
                </a:solidFill>
                <a:latin typeface="Arial Black" panose="020B0A04020102020204" pitchFamily="34" charset="0"/>
              </a:rPr>
              <a:t>Развитие интереса к математике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2B4388-ADB9-4617-A154-C7DE90395661}"/>
              </a:ext>
            </a:extLst>
          </p:cNvPr>
          <p:cNvSpPr txBox="1"/>
          <p:nvPr/>
        </p:nvSpPr>
        <p:spPr>
          <a:xfrm>
            <a:off x="618836" y="1320800"/>
            <a:ext cx="800257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400" dirty="0"/>
              <a:t>Применение  историко-математического материала;</a:t>
            </a:r>
          </a:p>
          <a:p>
            <a:pPr marL="285750" indent="-285750">
              <a:buFontTx/>
              <a:buChar char="-"/>
            </a:pPr>
            <a:endParaRPr lang="ru-RU" sz="2400" dirty="0"/>
          </a:p>
          <a:p>
            <a:pPr marL="285750" indent="-285750">
              <a:buFontTx/>
              <a:buChar char="-"/>
            </a:pPr>
            <a:r>
              <a:rPr lang="ru-RU" sz="2400" dirty="0"/>
              <a:t>Применение электронных ресурсов </a:t>
            </a:r>
          </a:p>
          <a:p>
            <a:r>
              <a:rPr lang="en-US" sz="2400" b="1" i="0" u="none" strike="noStrike" dirty="0">
                <a:effectLst/>
                <a:latin typeface="YS Text"/>
                <a:hlinkClick r:id="rId3"/>
              </a:rPr>
              <a:t>resh.edu.ru</a:t>
            </a:r>
            <a:r>
              <a:rPr lang="ru-RU" sz="2400" b="1" i="0" u="none" strike="noStrike" dirty="0">
                <a:effectLst/>
                <a:latin typeface="YS Text"/>
              </a:rPr>
              <a:t> «Российская электронная школа» </a:t>
            </a:r>
          </a:p>
          <a:p>
            <a:endParaRPr lang="en-US" sz="2400" b="1" i="0" u="none" strike="noStrike" dirty="0">
              <a:effectLst/>
              <a:latin typeface="YS Text"/>
            </a:endParaRPr>
          </a:p>
          <a:p>
            <a:pPr marL="342900" indent="-342900">
              <a:buFontTx/>
              <a:buChar char="-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Задания творческого характера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Приемы мнемоники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68295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Рисунок 3"/>
          <p:cNvPicPr/>
          <p:nvPr/>
        </p:nvPicPr>
        <p:blipFill>
          <a:blip r:embed="rId2"/>
          <a:stretch/>
        </p:blipFill>
        <p:spPr>
          <a:xfrm>
            <a:off x="0" y="360"/>
            <a:ext cx="9139680" cy="6857640"/>
          </a:xfrm>
          <a:prstGeom prst="rect">
            <a:avLst/>
          </a:prstGeom>
          <a:ln>
            <a:noFill/>
          </a:ln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9DEB41E-94E1-4348-939E-30F721923B16}"/>
              </a:ext>
            </a:extLst>
          </p:cNvPr>
          <p:cNvSpPr/>
          <p:nvPr/>
        </p:nvSpPr>
        <p:spPr>
          <a:xfrm>
            <a:off x="2462660" y="1554172"/>
            <a:ext cx="486177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Благодарю </a:t>
            </a:r>
          </a:p>
          <a:p>
            <a:pPr algn="ctr"/>
            <a: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за внимание!</a:t>
            </a:r>
            <a:endParaRPr lang="ru-RU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394977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349</TotalTime>
  <Words>243</Words>
  <Application>Microsoft Office PowerPoint</Application>
  <PresentationFormat>Экран (4:3)</PresentationFormat>
  <Paragraphs>68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Symbol</vt:lpstr>
      <vt:lpstr>Times New Roman</vt:lpstr>
      <vt:lpstr>Wingdings</vt:lpstr>
      <vt:lpstr>YS Text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Михаил Горяйнов</dc:creator>
  <dc:description/>
  <cp:lastModifiedBy>Admin</cp:lastModifiedBy>
  <cp:revision>26</cp:revision>
  <cp:lastPrinted>2024-04-16T18:49:06Z</cp:lastPrinted>
  <dcterms:created xsi:type="dcterms:W3CDTF">2013-11-19T05:52:05Z</dcterms:created>
  <dcterms:modified xsi:type="dcterms:W3CDTF">2024-04-16T18:53:05Z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SPecialiST RePack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Экран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3</vt:i4>
  </property>
</Properties>
</file>